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92" r:id="rId5"/>
    <p:sldId id="288" r:id="rId6"/>
    <p:sldId id="289" r:id="rId7"/>
    <p:sldId id="290" r:id="rId8"/>
    <p:sldId id="257" r:id="rId9"/>
    <p:sldId id="258" r:id="rId10"/>
    <p:sldId id="259" r:id="rId11"/>
    <p:sldId id="285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5" r:id="rId22"/>
    <p:sldId id="299" r:id="rId23"/>
    <p:sldId id="291" r:id="rId24"/>
    <p:sldId id="300" r:id="rId25"/>
    <p:sldId id="301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94" r:id="rId40"/>
    <p:sldId id="296" r:id="rId41"/>
    <p:sldId id="297" r:id="rId42"/>
    <p:sldId id="303" r:id="rId4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ИННОВАЦИОННАЯ И ЭКСПЕРИМЕНТАЛЬНАЯ  РАБОТА В ДОУ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6400800" cy="1800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Милевская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О.А.,</a:t>
            </a:r>
          </a:p>
          <a:p>
            <a:r>
              <a:rPr lang="ru-RU" b="1" smtClean="0">
                <a:solidFill>
                  <a:srgbClr val="002060"/>
                </a:solidFill>
              </a:rPr>
              <a:t>старший </a:t>
            </a:r>
            <a:r>
              <a:rPr lang="ru-RU" b="1" dirty="0" smtClean="0">
                <a:solidFill>
                  <a:srgbClr val="002060"/>
                </a:solidFill>
              </a:rPr>
              <a:t>воспитатель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МАДОУ №174 Московского района г.Казань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tt-RU" b="1" dirty="0" smtClean="0">
                <a:solidFill>
                  <a:srgbClr val="C00000"/>
                </a:solidFill>
              </a:rPr>
              <a:t>Новшество</a:t>
            </a:r>
            <a:r>
              <a:rPr lang="tt-RU" dirty="0" smtClean="0"/>
              <a:t> – это улучшение существующей технологии или технического средства.</a:t>
            </a:r>
            <a:endParaRPr lang="ru-RU" dirty="0" smtClean="0"/>
          </a:p>
          <a:p>
            <a:r>
              <a:rPr lang="tt-RU" b="1" dirty="0" smtClean="0">
                <a:solidFill>
                  <a:srgbClr val="C00000"/>
                </a:solidFill>
              </a:rPr>
              <a:t>Нововведение</a:t>
            </a:r>
            <a:r>
              <a:rPr lang="tt-RU" dirty="0" smtClean="0"/>
              <a:t> –  процесс использования какого-либо новшества.</a:t>
            </a:r>
            <a:endParaRPr lang="ru-RU" dirty="0" smtClean="0"/>
          </a:p>
          <a:p>
            <a:r>
              <a:rPr lang="tt-RU" b="1" dirty="0" smtClean="0">
                <a:solidFill>
                  <a:srgbClr val="C00000"/>
                </a:solidFill>
              </a:rPr>
              <a:t>Инновация</a:t>
            </a:r>
            <a:r>
              <a:rPr lang="tt-RU" dirty="0" smtClean="0"/>
              <a:t> – это что-то абсолютно новое, но абсолютно нового технического или технологического решения практически не существует, т.к. изобретатель не работает в вакууме, и его изобретение, не смотря на гениальность, должно опираться на общечеловеческие знания и опыт.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Педагогическая  </a:t>
            </a:r>
            <a:r>
              <a:rPr lang="ru-RU" b="1" dirty="0" err="1" smtClean="0">
                <a:solidFill>
                  <a:srgbClr val="FF0000"/>
                </a:solidFill>
              </a:rPr>
              <a:t>инноватика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  особая сфера научного знания, изучающая процессы развития образовательного учреждения, связанные с созданием новой практики образования.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Инновация в образовании </a:t>
            </a:r>
            <a:r>
              <a:rPr lang="ru-RU" dirty="0" smtClean="0"/>
              <a:t>– конечный результат деятельности, ориентированный на получение нового знания, новой технологии (методики) или организационной формы существования образовательной организации, который можно передать другим субъектам.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Инновационная деятельность </a:t>
            </a:r>
            <a:r>
              <a:rPr lang="ru-RU" dirty="0" smtClean="0"/>
              <a:t>– </a:t>
            </a:r>
            <a:r>
              <a:rPr lang="ru-RU" dirty="0" err="1" smtClean="0"/>
              <a:t>деятельность</a:t>
            </a:r>
            <a:r>
              <a:rPr lang="ru-RU" dirty="0" smtClean="0"/>
              <a:t> по созданию, внедрению, распространению и использованию инноваций.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Инновационный процесс</a:t>
            </a:r>
            <a:r>
              <a:rPr lang="ru-RU" dirty="0" smtClean="0"/>
              <a:t>  - это процесс развития, объект управления развитием образовательного учреждения, процесс разработки и освоения новшеств.</a:t>
            </a:r>
          </a:p>
          <a:p>
            <a:endParaRPr lang="ru-RU" dirty="0" smtClean="0"/>
          </a:p>
          <a:p>
            <a:r>
              <a:rPr lang="ru-RU" dirty="0" smtClean="0"/>
              <a:t>Применительно к педагогическому процессу </a:t>
            </a:r>
            <a:r>
              <a:rPr lang="ru-RU" b="1" dirty="0" smtClean="0">
                <a:solidFill>
                  <a:srgbClr val="FF0000"/>
                </a:solidFill>
              </a:rPr>
              <a:t>инновация</a:t>
            </a:r>
            <a:r>
              <a:rPr lang="ru-RU" dirty="0" smtClean="0"/>
              <a:t> означает введение нового в цели, содержание, методы и формы обучения и воспитания, организацию совместной деятельности педагога и ребенка.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/>
          <a:lstStyle/>
          <a:p>
            <a:endParaRPr lang="tt-RU" sz="3200" dirty="0" smtClean="0"/>
          </a:p>
          <a:p>
            <a:r>
              <a:rPr lang="tt-RU" sz="3200" dirty="0" smtClean="0"/>
              <a:t>Введение инноваций подразумевает, как правило, переход на новую комплексную программу. 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1026" name="Picture 2" descr="C:\Users\РАБОЧАЯ\ИННОВАЦИОННЫЙ ОПЫТ\НАШ СЕМИНАР ПО ИННОВАЦИИ\картинки для презентации\ПРОГРАММЫ\00-00005383m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4743935">
            <a:off x="3913209" y="1088334"/>
            <a:ext cx="2147421" cy="1491265"/>
          </a:xfrm>
          <a:prstGeom prst="rect">
            <a:avLst/>
          </a:prstGeom>
          <a:noFill/>
        </p:spPr>
      </p:pic>
      <p:pic>
        <p:nvPicPr>
          <p:cNvPr id="1027" name="Picture 3" descr="C:\Users\РАБОЧАЯ\ИННОВАЦИОННЫЙ ОПЫТ\НАШ СЕМИНАР ПО ИННОВАЦИИ\картинки для презентации\ПРОГРАММЫ\4377038_s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548680"/>
            <a:ext cx="1916647" cy="2448272"/>
          </a:xfrm>
          <a:prstGeom prst="rect">
            <a:avLst/>
          </a:prstGeom>
          <a:noFill/>
        </p:spPr>
      </p:pic>
      <p:pic>
        <p:nvPicPr>
          <p:cNvPr id="1028" name="Picture 4" descr="C:\Users\РАБОЧАЯ\ИННОВАЦИОННЫЙ ОПЫТ\НАШ СЕМИНАР ПО ИННОВАЦИИ\картинки для презентации\ПРОГРАММЫ\5730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456851" cy="2164854"/>
          </a:xfrm>
          <a:prstGeom prst="rect">
            <a:avLst/>
          </a:prstGeom>
          <a:noFill/>
        </p:spPr>
      </p:pic>
      <p:pic>
        <p:nvPicPr>
          <p:cNvPr id="1029" name="Picture 5" descr="C:\Users\РАБОЧАЯ\ИННОВАЦИОННЫЙ ОПЫТ\НАШ СЕМИНАР ПО ИННОВАЦИИ\картинки для презентации\ПРОГРАММЫ\raduga-program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5607">
            <a:off x="4506435" y="3680025"/>
            <a:ext cx="1688567" cy="212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 fontScale="92500"/>
          </a:bodyPr>
          <a:lstStyle/>
          <a:p>
            <a:r>
              <a:rPr lang="tt-RU" sz="3200" dirty="0" smtClean="0"/>
              <a:t>Появление приоритетного направления (или нескольких, н-р, ДОУ с физкультурно-оздоровительным приоритетом и художественно-эстетическим).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2050" name="Picture 2" descr="C:\Users\РАБОЧАЯ\ИННОВАЦИОННЫЙ ОПЫТ\НАШ СЕМИНАР ПО ИННОВАЦИИ\картинки для презентации\НАПРАВЛЕНИЯ\1267005_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8680"/>
            <a:ext cx="2011021" cy="1644010"/>
          </a:xfrm>
          <a:prstGeom prst="rect">
            <a:avLst/>
          </a:prstGeom>
          <a:noFill/>
        </p:spPr>
      </p:pic>
      <p:pic>
        <p:nvPicPr>
          <p:cNvPr id="2051" name="Picture 3" descr="C:\Users\РАБОЧАЯ\ИННОВАЦИОННЫЙ ОПЫТ\НАШ СЕМИНАР ПО ИННОВАЦИИ\картинки для презентации\НАПРАВЛЕНИ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562350" cy="2143125"/>
          </a:xfrm>
          <a:prstGeom prst="rect">
            <a:avLst/>
          </a:prstGeom>
          <a:noFill/>
        </p:spPr>
      </p:pic>
      <p:pic>
        <p:nvPicPr>
          <p:cNvPr id="2052" name="Picture 4" descr="C:\Users\РАБОЧАЯ\ИННОВАЦИОННЫЙ ОПЫТ\НАШ СЕМИНАР ПО ИННОВАЦИИ\картинки для презентации\НАПРАВЛЕНИЯ\p26_56867c6bd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8680"/>
            <a:ext cx="1454274" cy="1454274"/>
          </a:xfrm>
          <a:prstGeom prst="rect">
            <a:avLst/>
          </a:prstGeom>
          <a:noFill/>
        </p:spPr>
      </p:pic>
      <p:pic>
        <p:nvPicPr>
          <p:cNvPr id="2053" name="Picture 5" descr="C:\Users\РАБОЧАЯ\ИННОВАЦИОННЫЙ ОПЫТ\НАШ СЕМИНАР ПО ИННОВАЦИИ\картинки для презентации\НАПРАВЛЕНИЯ\shetova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952500" cy="952500"/>
          </a:xfrm>
          <a:prstGeom prst="rect">
            <a:avLst/>
          </a:prstGeom>
          <a:noFill/>
        </p:spPr>
      </p:pic>
      <p:pic>
        <p:nvPicPr>
          <p:cNvPr id="2054" name="Picture 6" descr="C:\Users\РАБОЧАЯ\ИННОВАЦИОННЫЙ ОПЫТ\НАШ СЕМИНАР ПО ИННОВАЦИИ\картинки для презентации\НАПРАВЛЕНИЯ\музо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365104"/>
            <a:ext cx="2407929" cy="2167136"/>
          </a:xfrm>
          <a:prstGeom prst="rect">
            <a:avLst/>
          </a:prstGeom>
          <a:noFill/>
        </p:spPr>
      </p:pic>
      <p:pic>
        <p:nvPicPr>
          <p:cNvPr id="2055" name="Picture 7" descr="C:\Users\РАБОЧАЯ\ИННОВАЦИОННЫЙ ОПЫТ\НАШ СЕМИНАР ПО ИННОВАЦИИ\картинки для презентации\НАПРАВЛЕНИЯ\ЭМБЛЕ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869160"/>
            <a:ext cx="1960404" cy="161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Типы инноваций</a:t>
            </a:r>
            <a:r>
              <a:rPr lang="tt-RU" sz="4000" dirty="0" smtClean="0">
                <a:solidFill>
                  <a:srgbClr val="FF0000"/>
                </a:solidFill>
              </a:rPr>
              <a:t>  </a:t>
            </a:r>
            <a:br>
              <a:rPr lang="tt-RU" sz="4000" dirty="0" smtClean="0">
                <a:solidFill>
                  <a:srgbClr val="FF0000"/>
                </a:solidFill>
              </a:rPr>
            </a:br>
            <a:r>
              <a:rPr lang="tt-RU" sz="4000" b="1" dirty="0" smtClean="0">
                <a:solidFill>
                  <a:srgbClr val="FF0000"/>
                </a:solidFill>
              </a:rPr>
              <a:t>группируются по следующим основаниям: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276872"/>
            <a:ext cx="8435280" cy="316835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</a:t>
            </a:r>
            <a:r>
              <a:rPr lang="tt-RU" i="1" dirty="0" smtClean="0"/>
              <a:t> </a:t>
            </a:r>
            <a:r>
              <a:rPr lang="tt-RU" b="1" i="1" u="sng" dirty="0" smtClean="0">
                <a:solidFill>
                  <a:srgbClr val="002060"/>
                </a:solidFill>
              </a:rPr>
              <a:t>По влиянию на образовательный процесс</a:t>
            </a:r>
            <a:r>
              <a:rPr lang="tt-RU" b="1" u="sng" dirty="0" smtClean="0">
                <a:solidFill>
                  <a:srgbClr val="002060"/>
                </a:solidFill>
              </a:rPr>
              <a:t>: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lvl="0"/>
            <a:r>
              <a:rPr lang="tt-RU" b="1" dirty="0" smtClean="0"/>
              <a:t>в содержании образования;</a:t>
            </a:r>
            <a:endParaRPr lang="ru-RU" b="1" dirty="0" smtClean="0"/>
          </a:p>
          <a:p>
            <a:pPr lvl="0"/>
            <a:r>
              <a:rPr lang="tt-RU" b="1" dirty="0" smtClean="0"/>
              <a:t>в формах и методах воспитательно-образовательного процесса;</a:t>
            </a:r>
            <a:endParaRPr lang="ru-RU" b="1" dirty="0" smtClean="0"/>
          </a:p>
          <a:p>
            <a:pPr lvl="0"/>
            <a:r>
              <a:rPr lang="tt-RU" b="1" dirty="0" smtClean="0"/>
              <a:t>в управлении ДОУ.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www.digis.ru/news/images/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339752" cy="230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92488"/>
          </a:xfrm>
        </p:spPr>
        <p:txBody>
          <a:bodyPr/>
          <a:lstStyle/>
          <a:p>
            <a:pPr lvl="0">
              <a:buNone/>
            </a:pPr>
            <a:r>
              <a:rPr lang="tt-RU" b="1" i="1" dirty="0" smtClean="0">
                <a:solidFill>
                  <a:srgbClr val="FF0000"/>
                </a:solidFill>
              </a:rPr>
              <a:t>2.</a:t>
            </a:r>
            <a:r>
              <a:rPr lang="tt-RU" b="1" i="1" u="sng" dirty="0" smtClean="0">
                <a:solidFill>
                  <a:srgbClr val="FF0000"/>
                </a:solidFill>
              </a:rPr>
              <a:t>По масштабу (объемам преобразований):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lvl="0"/>
            <a:r>
              <a:rPr lang="tt-RU" b="1" dirty="0" smtClean="0"/>
              <a:t>частные, единичные, не связанные между собой;</a:t>
            </a:r>
            <a:endParaRPr lang="ru-RU" b="1" dirty="0" smtClean="0"/>
          </a:p>
          <a:p>
            <a:pPr lvl="0"/>
            <a:r>
              <a:rPr lang="tt-RU" b="1" dirty="0" smtClean="0"/>
              <a:t>модульные (комплекс частных, связанных между собой);</a:t>
            </a:r>
            <a:endParaRPr lang="ru-RU" b="1" dirty="0" smtClean="0"/>
          </a:p>
          <a:p>
            <a:pPr lvl="0"/>
            <a:r>
              <a:rPr lang="tt-RU" b="1" dirty="0" smtClean="0"/>
              <a:t>системные (относящиеся ко всему дошкольному учреждению).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1746" name="Picture 2" descr="https://im0-tub-ru.yandex.net/i?id=0948de895ed5e8e638e1fc6da5339f9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93096"/>
            <a:ext cx="2382813" cy="212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25658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tt-RU" b="1" i="1" dirty="0" smtClean="0">
                <a:solidFill>
                  <a:srgbClr val="FF0000"/>
                </a:solidFill>
              </a:rPr>
              <a:t>3. </a:t>
            </a:r>
            <a:r>
              <a:rPr lang="tt-RU" b="1" i="1" u="sng" dirty="0" smtClean="0">
                <a:solidFill>
                  <a:srgbClr val="FF0000"/>
                </a:solidFill>
              </a:rPr>
              <a:t>По инновационному потенциалу: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lvl="0"/>
            <a:r>
              <a:rPr lang="tt-RU" b="1" dirty="0" smtClean="0"/>
              <a:t>усовершенствование, рационализация, видоизменение того, что имеет аналог или прототип (модификационные нововведения);</a:t>
            </a:r>
            <a:endParaRPr lang="ru-RU" b="1" dirty="0" smtClean="0"/>
          </a:p>
          <a:p>
            <a:pPr lvl="0"/>
            <a:r>
              <a:rPr lang="tt-RU" b="1" dirty="0" smtClean="0"/>
              <a:t>новое конструктивное соединение элементов существующих методик, которые в новом сочетании ранее не применялись (комбинаторные нововведения);</a:t>
            </a:r>
            <a:endParaRPr lang="ru-RU" b="1" dirty="0" smtClean="0"/>
          </a:p>
          <a:p>
            <a:pPr lvl="0"/>
            <a:r>
              <a:rPr lang="tt-RU" b="1" dirty="0" smtClean="0"/>
              <a:t>радикальные инновации.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http://sosch076.ucoz.ru/excpert/ehksp_plos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97152"/>
            <a:ext cx="2232248" cy="160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tt-RU" b="1" i="1" dirty="0" smtClean="0">
                <a:solidFill>
                  <a:srgbClr val="FF0000"/>
                </a:solidFill>
              </a:rPr>
              <a:t>4. </a:t>
            </a:r>
            <a:r>
              <a:rPr lang="tt-RU" b="1" i="1" u="sng" dirty="0" smtClean="0">
                <a:solidFill>
                  <a:srgbClr val="FF0000"/>
                </a:solidFill>
              </a:rPr>
              <a:t>По отношению к предшествующему: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lvl="0"/>
            <a:r>
              <a:rPr lang="tt-RU" b="1" dirty="0" smtClean="0"/>
              <a:t>новшество вводится вместо конкретного, устаревшего средства (заменяющее новшество);</a:t>
            </a:r>
            <a:endParaRPr lang="ru-RU" b="1" dirty="0" smtClean="0"/>
          </a:p>
          <a:p>
            <a:pPr lvl="0"/>
            <a:r>
              <a:rPr lang="tt-RU" b="1" dirty="0" smtClean="0"/>
              <a:t>прекращение использования формы работы, отмена программы, технологии (отменяющее нововведение);</a:t>
            </a:r>
            <a:endParaRPr lang="ru-RU" b="1" dirty="0" smtClean="0"/>
          </a:p>
          <a:p>
            <a:pPr lvl="0"/>
            <a:r>
              <a:rPr lang="tt-RU" b="1" dirty="0" smtClean="0"/>
              <a:t>освоение нового вида услуг, новой программы, технологии (открывающее нововведение);</a:t>
            </a:r>
            <a:endParaRPr lang="ru-RU" b="1" dirty="0" smtClean="0"/>
          </a:p>
          <a:p>
            <a:pPr lvl="0"/>
            <a:r>
              <a:rPr lang="tt-RU" b="1" dirty="0" smtClean="0"/>
              <a:t>ретровведение – освоение нового в данный момент для коллектива детского сада, но когда-то уже использовавшегося в системе дошкольного воспитания и образования.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0000"/>
                </a:solidFill>
              </a:rPr>
              <a:t>Основные ориентиры инновационной деятельности</a:t>
            </a:r>
            <a:r>
              <a:rPr lang="tt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47500" lnSpcReduction="20000"/>
          </a:bodyPr>
          <a:lstStyle/>
          <a:p>
            <a:pPr lvl="0"/>
            <a:endParaRPr lang="tt-RU" sz="4200" b="1" dirty="0" smtClean="0"/>
          </a:p>
          <a:p>
            <a:pPr lvl="0"/>
            <a:r>
              <a:rPr lang="tt-RU" sz="4200" b="1" dirty="0" smtClean="0"/>
              <a:t>Ориентаиция на интересы личности ребенка. Максимальный учет индивидуальных особенностей детей (врожденных и приобретенных в процессе воспитания и обучения).</a:t>
            </a:r>
            <a:endParaRPr lang="ru-RU" sz="4200" b="1" dirty="0" smtClean="0"/>
          </a:p>
          <a:p>
            <a:pPr lvl="0"/>
            <a:r>
              <a:rPr lang="ru-RU" sz="4200" b="1" dirty="0" smtClean="0"/>
              <a:t> </a:t>
            </a:r>
            <a:r>
              <a:rPr lang="tt-RU" sz="4200" b="1" dirty="0" smtClean="0"/>
              <a:t>Обновление содержания образования. Создание групп развития разной направленности на базе ЦРР.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Существенное повышение роли педагогической науки.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Многоуровневое изучение образовательных запросов социума.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Разработка методов диагностики, коррекции и реабилитации различных групп детей, их социальной адаптации.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Подготовка профессиональных кадров. Повышение психологической устойчивости педагогов и управленцев.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Создание условий для экспериментальной деятельности, формирование способности к поисковой, исследовательской деятельности.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Анализ и прогнозирование перспектив.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Оказание постоянной методической поддержки.</a:t>
            </a:r>
            <a:endParaRPr lang="ru-RU" sz="4200" b="1" dirty="0" smtClean="0"/>
          </a:p>
          <a:p>
            <a:pPr lvl="0"/>
            <a:r>
              <a:rPr lang="tt-RU" sz="4200" b="1" dirty="0" smtClean="0"/>
              <a:t>Поддержка и стимулирование инновационной активности педагогов.</a:t>
            </a:r>
            <a:endParaRPr lang="ru-RU" sz="4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ЭКСПЕРИМЕНТАЛЬНАЯ И ИННОВАЦИОННАЯ ДЕЯТЕЛЬНОСТЬ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До вступления в силу </a:t>
            </a:r>
            <a:r>
              <a:rPr lang="ru-RU" b="1" dirty="0" smtClean="0"/>
              <a:t>Федерального закона от 29.12.2012 № 273-ФЗ "Об образовании в Российской Федерации" </a:t>
            </a:r>
            <a:r>
              <a:rPr lang="ru-RU" dirty="0" smtClean="0"/>
              <a:t>отсутствовали положения, регулирующие инновационную и экспериментальную деятельность в сфере образования.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Ст. 20 закона </a:t>
            </a:r>
            <a:r>
              <a:rPr lang="ru-RU" dirty="0" smtClean="0"/>
              <a:t>описывает экспериментальную и инновационную деятельность в сфере образования. </a:t>
            </a:r>
          </a:p>
          <a:p>
            <a:endParaRPr lang="ru-RU" dirty="0"/>
          </a:p>
        </p:txBody>
      </p:sp>
      <p:pic>
        <p:nvPicPr>
          <p:cNvPr id="46082" name="Picture 2" descr="http://www.chtivo.ru/getpic3d/16775388/350/203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13176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756792"/>
          </a:xfrm>
        </p:spPr>
        <p:txBody>
          <a:bodyPr/>
          <a:lstStyle/>
          <a:p>
            <a:r>
              <a:rPr lang="ru-RU" b="1" dirty="0" smtClean="0"/>
              <a:t>Инновации</a:t>
            </a:r>
            <a:r>
              <a:rPr lang="ru-RU" dirty="0" smtClean="0"/>
              <a:t> возникают там и тогда, где и когда есть потребность в изменениях и возможность их реализации.</a:t>
            </a:r>
            <a:endParaRPr lang="ru-RU" dirty="0"/>
          </a:p>
        </p:txBody>
      </p:sp>
      <p:pic>
        <p:nvPicPr>
          <p:cNvPr id="4" name="Picture 10" descr="https://im0-tub-ru.yandex.net/i?id=56199750fd70866ef4783d24b1f0e7f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8176">
            <a:off x="1090374" y="3793559"/>
            <a:ext cx="1573276" cy="2458244"/>
          </a:xfrm>
          <a:prstGeom prst="rect">
            <a:avLst/>
          </a:prstGeom>
          <a:noFill/>
        </p:spPr>
      </p:pic>
      <p:pic>
        <p:nvPicPr>
          <p:cNvPr id="5" name="Picture 4" descr="http://metodliteratura.ru/published/publicdata/MEDVEDEVSS3/attachments/SC/products_pictures/1877670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1213">
            <a:off x="2881519" y="2212677"/>
            <a:ext cx="1893590" cy="2856616"/>
          </a:xfrm>
          <a:prstGeom prst="rect">
            <a:avLst/>
          </a:prstGeom>
          <a:noFill/>
        </p:spPr>
      </p:pic>
      <p:pic>
        <p:nvPicPr>
          <p:cNvPr id="6" name="Picture 8" descr="http://www.vasha-kniga.com/images/products/978-5-7057-4789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7897">
            <a:off x="5788366" y="1731634"/>
            <a:ext cx="1668041" cy="2389744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514d6b7c22b16a5065544d45230876f6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3351">
            <a:off x="6560692" y="3696942"/>
            <a:ext cx="1834160" cy="273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ПРИЧИНЫ ВОЗНИКНОВЕНИЯ ИННОВАЦИИ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Подражание другим образовательным организациям.</a:t>
            </a:r>
          </a:p>
          <a:p>
            <a:r>
              <a:rPr lang="ru-RU" dirty="0" smtClean="0"/>
              <a:t>Возрастающие запросы к ДОО.</a:t>
            </a:r>
          </a:p>
          <a:p>
            <a:r>
              <a:rPr lang="ru-RU" dirty="0" smtClean="0"/>
              <a:t>Стремление коллектива повысить качество.</a:t>
            </a:r>
          </a:p>
          <a:p>
            <a:r>
              <a:rPr lang="ru-RU" dirty="0" smtClean="0"/>
              <a:t>Неудовлетворенность имеющимися (достигнутыми результатами).</a:t>
            </a:r>
            <a:endParaRPr lang="ru-RU" dirty="0"/>
          </a:p>
        </p:txBody>
      </p:sp>
      <p:pic>
        <p:nvPicPr>
          <p:cNvPr id="25602" name="Picture 2" descr="https://im0-tub-ru.yandex.net/i?id=f280a4f90d6b02e624a809c2ccf03ee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746" y="4797152"/>
            <a:ext cx="1470469" cy="170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К инновационным ДОУ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детским садам , направленным на обновление, творчество, саморазвитие </a:t>
            </a:r>
            <a:r>
              <a:rPr lang="ru-RU" b="1" dirty="0" smtClean="0"/>
              <a:t>могут быть отнесены:</a:t>
            </a:r>
            <a:endParaRPr lang="ru-RU" dirty="0" smtClean="0"/>
          </a:p>
          <a:p>
            <a:r>
              <a:rPr lang="ru-RU" b="1" dirty="0" smtClean="0"/>
              <a:t>-авангардные, </a:t>
            </a:r>
          </a:p>
          <a:p>
            <a:pPr lvl="0" indent="-73025">
              <a:buNone/>
            </a:pPr>
            <a:r>
              <a:rPr lang="ru-RU" b="1" dirty="0" smtClean="0"/>
              <a:t> -</a:t>
            </a:r>
            <a:r>
              <a:rPr lang="ru-RU" b="1" dirty="0" err="1" smtClean="0"/>
              <a:t>пилотные</a:t>
            </a:r>
            <a:r>
              <a:rPr lang="ru-RU" b="1" dirty="0" smtClean="0"/>
              <a:t> детские сады, </a:t>
            </a:r>
          </a:p>
          <a:p>
            <a:pPr lvl="0" indent="-73025">
              <a:buNone/>
            </a:pPr>
            <a:r>
              <a:rPr lang="ru-RU" b="1" dirty="0" smtClean="0"/>
              <a:t> -сады-лаборатории</a:t>
            </a:r>
            <a:r>
              <a:rPr lang="ru-RU" dirty="0" smtClean="0"/>
              <a:t>, т.е. дошкольные учреждения с устойчивой и системной инновационной деятельностью;</a:t>
            </a:r>
          </a:p>
          <a:p>
            <a:pPr lvl="0"/>
            <a:r>
              <a:rPr lang="ru-RU" b="1" dirty="0" smtClean="0"/>
              <a:t>экспериментальные и опытно-экспериментальные ДОУ</a:t>
            </a:r>
            <a:r>
              <a:rPr lang="ru-RU" dirty="0" smtClean="0"/>
              <a:t>, в той или иной степени сконструировавшие или воспринявшие и отрабатывающие новые модели (проекты, системы) образовательной деятельности либо ведущие опытную деятельность в одном или нескольких направлениях;</a:t>
            </a:r>
          </a:p>
          <a:p>
            <a:pPr lvl="0"/>
            <a:r>
              <a:rPr lang="ru-RU" b="1" dirty="0" smtClean="0"/>
              <a:t>поисковые ДОУ с выраженным инновационным  потенциалом</a:t>
            </a:r>
            <a:r>
              <a:rPr lang="ru-RU" dirty="0" smtClean="0"/>
              <a:t>, стремлением к обновлению, поиском путей «обретения собственного лица».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1249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того чтобы определить степень готовности педагогического состава к инновационной деятельности, можно воспользоваться комплексом диагностических карт </a:t>
            </a:r>
            <a:r>
              <a:rPr lang="ru-RU" b="1" dirty="0" smtClean="0"/>
              <a:t>«Оценка готовности педагога к участию в инновационной (экспериментальной) деятельности».</a:t>
            </a:r>
            <a:endParaRPr lang="ru-RU" b="1" dirty="0"/>
          </a:p>
        </p:txBody>
      </p:sp>
      <p:pic>
        <p:nvPicPr>
          <p:cNvPr id="1026" name="Picture 2" descr="http://citifox.ru/wp-content/uploads/2016/09/bg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138936" cy="289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dirty="0" smtClean="0"/>
              <a:t>На основании данного исследования или подобного ему руководитель и старший воспитатель проводят анализ готовности членов педагогического коллектива к участию в исследовании, эксперименте, инновации и определяет группы для участия.</a:t>
            </a:r>
          </a:p>
          <a:p>
            <a:endParaRPr lang="ru-RU" dirty="0"/>
          </a:p>
        </p:txBody>
      </p:sp>
      <p:pic>
        <p:nvPicPr>
          <p:cNvPr id="22529" name="Picture 1" descr="C:\Users\РАБОЧАЯ\ИННОВАЦИОННЫЙ ОПЫТ\НАШ СЕМИНАР ПО ИННОВАЦИИ\ВЫСТУПЛЕНИЕ В ДОУ 81\з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1944216" cy="210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r>
              <a:rPr lang="ru-RU" b="1" dirty="0" smtClean="0"/>
              <a:t>1 группа</a:t>
            </a:r>
            <a:r>
              <a:rPr lang="ru-RU" dirty="0" smtClean="0"/>
              <a:t> – Инициаторы или инициативные педагоги.  </a:t>
            </a:r>
          </a:p>
          <a:p>
            <a:r>
              <a:rPr lang="ru-RU" b="1" dirty="0" smtClean="0"/>
              <a:t>2 группа</a:t>
            </a:r>
            <a:r>
              <a:rPr lang="ru-RU" dirty="0" smtClean="0"/>
              <a:t> – Добросовестные </a:t>
            </a:r>
            <a:r>
              <a:rPr lang="ru-RU" dirty="0" err="1" smtClean="0"/>
              <a:t>реализаторы</a:t>
            </a:r>
            <a:r>
              <a:rPr lang="ru-RU" dirty="0" smtClean="0"/>
              <a:t>.  </a:t>
            </a:r>
          </a:p>
          <a:p>
            <a:r>
              <a:rPr lang="ru-RU" b="1" dirty="0" smtClean="0"/>
              <a:t>3 группа</a:t>
            </a:r>
            <a:r>
              <a:rPr lang="ru-RU" dirty="0" smtClean="0"/>
              <a:t> – Педагоги-исполнители.   </a:t>
            </a:r>
          </a:p>
          <a:p>
            <a:r>
              <a:rPr lang="ru-RU" b="1" dirty="0" smtClean="0"/>
              <a:t>4 группа. </a:t>
            </a:r>
            <a:r>
              <a:rPr lang="ru-RU" dirty="0" smtClean="0"/>
              <a:t>Педагоги, которым экспериментальная и исследовательская работа не интересна.  </a:t>
            </a:r>
          </a:p>
          <a:p>
            <a:endParaRPr lang="ru-RU" dirty="0"/>
          </a:p>
        </p:txBody>
      </p:sp>
      <p:pic>
        <p:nvPicPr>
          <p:cNvPr id="21506" name="Picture 2" descr="http://mddou6posad.ucoz.net/_si/0/48599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217576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ПРАВИЛА РАБОТЫ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ПЕДАГОГОМ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1.У хорошего руководителя постоянно увеличивается количество хороших педагогов.</a:t>
            </a:r>
          </a:p>
          <a:p>
            <a:pPr>
              <a:buNone/>
            </a:pPr>
            <a:r>
              <a:rPr lang="ru-RU" dirty="0" smtClean="0"/>
              <a:t>2.Плохие работники всегда стараются работать в ДОУ с плохо поставленным управлением.</a:t>
            </a:r>
          </a:p>
          <a:p>
            <a:pPr>
              <a:buNone/>
            </a:pPr>
            <a:r>
              <a:rPr lang="ru-RU" dirty="0" smtClean="0"/>
              <a:t>3.Педагог, оторванный от задач учебного заведения, слабо ориентирующийся в современных подходах к обучению и воспитанию, сразу после окончания работы уходит, не желая что-нибудь выдумывать и творить.</a:t>
            </a:r>
          </a:p>
          <a:p>
            <a:pPr>
              <a:buNone/>
            </a:pPr>
            <a:r>
              <a:rPr lang="ru-RU" dirty="0" smtClean="0"/>
              <a:t>4.Без хорошо поставленной системы управленческих требований выстроить педагогический процесс невозможно.</a:t>
            </a:r>
          </a:p>
          <a:p>
            <a:pPr>
              <a:buNone/>
            </a:pPr>
            <a:r>
              <a:rPr lang="ru-RU" dirty="0" smtClean="0"/>
              <a:t>5.Знать о педагоге как можно больше , научиться любить своих педагогов, гордиться каждым их достижением, защищать от негативных воздействий.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</a:t>
            </a:r>
            <a:r>
              <a:rPr lang="ru-RU" b="1" dirty="0" smtClean="0"/>
              <a:t>Помнить: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Лучших</a:t>
            </a:r>
            <a:r>
              <a:rPr lang="ru-RU" i="1" dirty="0" smtClean="0"/>
              <a:t> педагогов				2-3%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Очень хороших </a:t>
            </a:r>
            <a:r>
              <a:rPr lang="ru-RU" i="1" dirty="0" smtClean="0"/>
              <a:t>педагогов                15-20%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Хороших</a:t>
            </a:r>
            <a:r>
              <a:rPr lang="ru-RU" i="1" dirty="0" smtClean="0"/>
              <a:t> (нормальных) педагогов 60-65 %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Средних </a:t>
            </a:r>
            <a:r>
              <a:rPr lang="ru-RU" i="1" dirty="0" smtClean="0"/>
              <a:t>педагогов		                   10-15%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Профессионально непригодных     </a:t>
            </a:r>
            <a:r>
              <a:rPr lang="ru-RU" i="1" dirty="0" smtClean="0"/>
              <a:t> 3-5 %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7.</a:t>
            </a:r>
            <a:r>
              <a:rPr lang="ru-RU" b="1" dirty="0" smtClean="0"/>
              <a:t>Педагог</a:t>
            </a:r>
            <a:r>
              <a:rPr lang="ru-RU" dirty="0" smtClean="0"/>
              <a:t> – это тончайший «инструмент» воспитания.</a:t>
            </a:r>
          </a:p>
          <a:p>
            <a:pPr>
              <a:buNone/>
            </a:pPr>
            <a:r>
              <a:rPr lang="ru-RU" dirty="0" smtClean="0"/>
              <a:t>8.Дайте педагогу тот уровень </a:t>
            </a:r>
            <a:r>
              <a:rPr lang="ru-RU" dirty="0" err="1" smtClean="0"/>
              <a:t>суверинетета</a:t>
            </a:r>
            <a:r>
              <a:rPr lang="ru-RU" dirty="0" smtClean="0"/>
              <a:t>, который он сам хотел бы взять.</a:t>
            </a:r>
          </a:p>
          <a:p>
            <a:pPr>
              <a:buNone/>
            </a:pPr>
            <a:r>
              <a:rPr lang="ru-RU" dirty="0" smtClean="0"/>
              <a:t>9.Повышение квалификации педагога – одновременно пусковой механизм самообразования и условие его успешности.</a:t>
            </a:r>
          </a:p>
          <a:p>
            <a:pPr>
              <a:buNone/>
            </a:pPr>
            <a:r>
              <a:rPr lang="ru-RU" dirty="0" smtClean="0"/>
              <a:t>10.Педагогу нужна профессиональная и человеческая поддержка в нужное время. В нужном месте и в соответствующих условиях.</a:t>
            </a:r>
          </a:p>
          <a:p>
            <a:pPr>
              <a:buNone/>
            </a:pPr>
            <a:r>
              <a:rPr lang="ru-RU" dirty="0" smtClean="0"/>
              <a:t>11.Золотое правило в отношении с педагогом: относитесь к другим так, как бы Вы хотели, чтобы относились к Вам.</a:t>
            </a:r>
          </a:p>
          <a:p>
            <a:pPr>
              <a:buNone/>
            </a:pPr>
            <a:r>
              <a:rPr lang="ru-RU" dirty="0" smtClean="0"/>
              <a:t>12.Есть 2 вида досье, которое можно завести на педагога: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рационально-безразличное;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досье успехов.</a:t>
            </a:r>
          </a:p>
          <a:p>
            <a:pPr>
              <a:buNone/>
            </a:pPr>
            <a:r>
              <a:rPr lang="ru-RU" dirty="0" smtClean="0"/>
              <a:t>13.Эмоциональное состояние педагога – главный союзник педагога в работе с детьми.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МОДЕЛЬ ПОВЫШЕНИЯ ПРОФМАСТЕРСТВА, ЛИЧНОСТНОГО РОСТА И РАСКРЫТИЯ ТВОРЧЕСКИХ ВОЗМОЖНОСТЕЙ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ИННОВАЦИОННЫЕ ГРУППЫ: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Творческая группа педагогов,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Научно-методический совет,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Школа молодых воспитателей,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Информационная группа.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Экспериментальная </a:t>
            </a:r>
            <a:r>
              <a:rPr lang="ru-RU" dirty="0" smtClean="0"/>
              <a:t>и </a:t>
            </a:r>
            <a:r>
              <a:rPr lang="ru-RU" b="1" dirty="0" smtClean="0"/>
              <a:t>инновационная</a:t>
            </a:r>
            <a:r>
              <a:rPr lang="ru-RU" dirty="0" smtClean="0"/>
              <a:t> деятельность четко разводятся Федеральным законом от 29.12.2012 № 273-ФЗ "Об образовании в Российской Федерации" (далее - Федеральный закон "Об образовании в Российской Федерации") как два различных вида деятельности, к которым предъявляются различные требования  закона.</a:t>
            </a:r>
          </a:p>
          <a:p>
            <a:endParaRPr lang="ru-RU" dirty="0"/>
          </a:p>
        </p:txBody>
      </p:sp>
      <p:pic>
        <p:nvPicPr>
          <p:cNvPr id="4" name="Picture 2" descr="http://www.chtivo.ru/getpic3d/16775388/350/203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13176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Нормативно-правовая база для организации деятельности данных подразделений: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Приказ на создание группы.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Положение об инновационной группе.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План работы группы на текущий год.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Протоколы заседаний.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Экспертное заключение на инновационную методическую продукцию, созданную участниками инновационных групп (проекты, методические рекомендации, авторские технологии и др.)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РАБОТЕ ИННОВАЦИОННЫХ ГРУПП КОНТРОЛИРУЮТСЯ: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1.Качество и уровень образованности детей с учетом внедренных педагогических инноваций.</a:t>
            </a:r>
          </a:p>
          <a:p>
            <a:pPr>
              <a:buNone/>
            </a:pPr>
            <a:r>
              <a:rPr lang="ru-RU" dirty="0" smtClean="0"/>
              <a:t>2.Влияние инноваций на профессиональную компетентность педагогов.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ИНСТРУМЕНТАРИЙ КОНТРОЛЯ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1.Разные виды мониторинга уровня образованности детей (соответственно внедряющимся программам и технологиям).</a:t>
            </a:r>
          </a:p>
          <a:p>
            <a:pPr>
              <a:buNone/>
            </a:pPr>
            <a:r>
              <a:rPr lang="ru-RU" dirty="0" smtClean="0"/>
              <a:t>2.Экспертные карты оценки профессиональной и методической компетентности педагогов.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Обновление содержания и повышения качества дошкольного образования.</a:t>
            </a:r>
          </a:p>
          <a:p>
            <a:r>
              <a:rPr lang="ru-RU" dirty="0" smtClean="0"/>
              <a:t>Совершенствование форм организации методической работы.</a:t>
            </a:r>
          </a:p>
          <a:p>
            <a:r>
              <a:rPr lang="ru-RU" dirty="0" smtClean="0"/>
              <a:t>Модернизация управления качеством образования.</a:t>
            </a:r>
          </a:p>
          <a:p>
            <a:r>
              <a:rPr lang="ru-RU" dirty="0" smtClean="0"/>
              <a:t>Рост профессиональной и методической компетентности педагогов, повышение уровня их готовности к инновационной деятельности.</a:t>
            </a:r>
          </a:p>
          <a:p>
            <a:r>
              <a:rPr lang="ru-RU" dirty="0" smtClean="0"/>
              <a:t>Подготовка инновационной методической продукции (перспективное планирование по инновационным направлениям, методические разработки, создание проектов, авторских программ и т.д.)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ПРИМЕРНЫЙ АЛГОРИТМ ДЕЯТЕЛЬНОСТИ ИННОВАЦИОННЫХ ГРУПП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Творческая группа </a:t>
            </a:r>
            <a:r>
              <a:rPr lang="ru-RU" dirty="0" smtClean="0"/>
              <a:t>(входят педагоги со стажем 5 и </a:t>
            </a:r>
            <a:r>
              <a:rPr lang="en-US" dirty="0" smtClean="0"/>
              <a:t>&gt; </a:t>
            </a:r>
            <a:r>
              <a:rPr lang="tt-RU" dirty="0" smtClean="0"/>
              <a:t>лет) отвечает за создание условий, успешное внедрение и испльзование новых программ и технологий.</a:t>
            </a:r>
          </a:p>
          <a:p>
            <a:r>
              <a:rPr lang="tt-RU" dirty="0" smtClean="0"/>
              <a:t>В начале уч.года разрабатывает и утверждает план работы группы на текущий год.</a:t>
            </a:r>
          </a:p>
          <a:p>
            <a:r>
              <a:rPr lang="tt-RU" dirty="0" smtClean="0"/>
              <a:t>В течение года работа группы при необходимости корректируется.</a:t>
            </a:r>
          </a:p>
          <a:p>
            <a:r>
              <a:rPr lang="tt-RU" dirty="0" smtClean="0"/>
              <a:t>В конце года подводятся итоги и формулируются задачи на следующий учебный год.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tt-RU" sz="3400" b="1" i="1" dirty="0" smtClean="0">
                <a:solidFill>
                  <a:srgbClr val="002060"/>
                </a:solidFill>
              </a:rPr>
              <a:t>Научно-методический совет </a:t>
            </a:r>
            <a:r>
              <a:rPr lang="tt-RU" sz="3400" dirty="0" smtClean="0"/>
              <a:t>(входят </a:t>
            </a:r>
            <a:r>
              <a:rPr lang="ru-RU" sz="3400" dirty="0" smtClean="0"/>
              <a:t>педагоги со стажем 5 и </a:t>
            </a:r>
            <a:r>
              <a:rPr lang="en-US" sz="3400" dirty="0" smtClean="0"/>
              <a:t>&gt; </a:t>
            </a:r>
            <a:r>
              <a:rPr lang="tt-RU" sz="3400" dirty="0" smtClean="0"/>
              <a:t>лет) отвечает:</a:t>
            </a:r>
          </a:p>
          <a:p>
            <a:pPr>
              <a:buFont typeface="Wingdings" pitchFamily="2" charset="2"/>
              <a:buChar char="ü"/>
            </a:pPr>
            <a:r>
              <a:rPr lang="tt-RU" sz="3400" dirty="0" smtClean="0"/>
              <a:t> за изучение и анализ ситуации в ДОУ;</a:t>
            </a:r>
          </a:p>
          <a:p>
            <a:pPr>
              <a:buFont typeface="Wingdings" pitchFamily="2" charset="2"/>
              <a:buChar char="ü"/>
            </a:pPr>
            <a:r>
              <a:rPr lang="tt-RU" sz="3400" dirty="0" smtClean="0"/>
              <a:t>за создание условий для успешного решения поставленных на текущий год задач;</a:t>
            </a:r>
          </a:p>
          <a:p>
            <a:pPr>
              <a:buFont typeface="Wingdings" pitchFamily="2" charset="2"/>
              <a:buChar char="ü"/>
            </a:pPr>
            <a:r>
              <a:rPr lang="tt-RU" sz="3400" dirty="0" smtClean="0"/>
              <a:t> за разработку фундаментальных для жизни ДОУ проектных документов (программа и концепция развития, исследовательские проекты, организация мероприятий по плану работы ДОУ в режиме функционирования и развития);</a:t>
            </a:r>
          </a:p>
          <a:p>
            <a:r>
              <a:rPr lang="tt-RU" sz="3400" dirty="0" smtClean="0"/>
              <a:t>Проводит экспертизу инновационной методической продукции педагогов ДОУ.  </a:t>
            </a:r>
          </a:p>
          <a:p>
            <a:r>
              <a:rPr lang="tt-RU" sz="3400" dirty="0" smtClean="0"/>
              <a:t>В течение года работа группы при необходимости корректируется.</a:t>
            </a:r>
          </a:p>
          <a:p>
            <a:r>
              <a:rPr lang="tt-RU" sz="3400" dirty="0" smtClean="0"/>
              <a:t>В конце года подводятся итоги и формулируются задачи на следующий учебный год.</a:t>
            </a:r>
          </a:p>
          <a:p>
            <a:pPr>
              <a:buNone/>
            </a:pPr>
            <a:endParaRPr lang="tt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tt-RU" b="1" i="1" dirty="0" smtClean="0">
                <a:solidFill>
                  <a:srgbClr val="002060"/>
                </a:solidFill>
              </a:rPr>
              <a:t>Группа педагогов-настаников</a:t>
            </a:r>
            <a:r>
              <a:rPr lang="tt-RU" b="1" dirty="0" smtClean="0"/>
              <a:t> </a:t>
            </a:r>
            <a:r>
              <a:rPr lang="tt-RU" dirty="0" smtClean="0"/>
              <a:t>отвечает за: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успешную </a:t>
            </a:r>
            <a:r>
              <a:rPr lang="tt-RU" u="sng" dirty="0" smtClean="0"/>
              <a:t>психофизиологическую </a:t>
            </a:r>
            <a:r>
              <a:rPr lang="tt-RU" dirty="0" smtClean="0"/>
              <a:t>адаптацию молодых специалистов;</a:t>
            </a:r>
          </a:p>
          <a:p>
            <a:pPr>
              <a:buFont typeface="Wingdings" pitchFamily="2" charset="2"/>
              <a:buChar char="ü"/>
            </a:pPr>
            <a:r>
              <a:rPr lang="tt-RU" u="sng" dirty="0" smtClean="0"/>
              <a:t>социально-психологическую </a:t>
            </a:r>
            <a:r>
              <a:rPr lang="tt-RU" dirty="0" smtClean="0"/>
              <a:t>адаптацию;</a:t>
            </a:r>
          </a:p>
          <a:p>
            <a:pPr>
              <a:buFont typeface="Wingdings" pitchFamily="2" charset="2"/>
              <a:buChar char="ü"/>
            </a:pPr>
            <a:r>
              <a:rPr lang="tt-RU" u="sng" dirty="0" smtClean="0"/>
              <a:t>социально-организационную</a:t>
            </a:r>
            <a:r>
              <a:rPr lang="tt-RU" dirty="0" smtClean="0"/>
              <a:t> адаптацию;</a:t>
            </a:r>
          </a:p>
          <a:p>
            <a:pPr>
              <a:buFont typeface="Wingdings" pitchFamily="2" charset="2"/>
              <a:buChar char="ü"/>
            </a:pPr>
            <a:r>
              <a:rPr lang="tt-RU" u="sng" dirty="0" smtClean="0"/>
              <a:t>профессиональную</a:t>
            </a:r>
            <a:r>
              <a:rPr lang="tt-RU" dirty="0" smtClean="0"/>
              <a:t> адаптацию.</a:t>
            </a:r>
          </a:p>
          <a:p>
            <a:pPr>
              <a:buFont typeface="Wingdings" pitchFamily="2" charset="2"/>
              <a:buChar char="ü"/>
            </a:pPr>
            <a:endParaRPr lang="tt-RU" u="sng" dirty="0" smtClean="0"/>
          </a:p>
          <a:p>
            <a:pPr marL="0" indent="0">
              <a:buNone/>
            </a:pPr>
            <a:r>
              <a:rPr lang="tt-RU" dirty="0" smtClean="0"/>
              <a:t> </a:t>
            </a:r>
            <a:endParaRPr lang="ru-RU" dirty="0"/>
          </a:p>
        </p:txBody>
      </p:sp>
      <p:pic>
        <p:nvPicPr>
          <p:cNvPr id="10242" name="Picture 2" descr="https://im0-tub-ru.yandex.net/i?id=2eabbcc171cb5316981d5650031cd11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293688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tt-RU" b="1" i="1" dirty="0" smtClean="0">
                <a:solidFill>
                  <a:srgbClr val="002060"/>
                </a:solidFill>
              </a:rPr>
              <a:t>Группа информационной поддержки </a:t>
            </a:r>
            <a:r>
              <a:rPr lang="tt-RU" dirty="0" smtClean="0"/>
              <a:t>(входят педагоги с высоким уровнем владения компьютерными технологиями):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организует электронный документооборот;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обрабатывает информацию (справки, статотчеты, планы работы, доклады, курсы, метод.разработки);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формирует и ведет базу данных;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проводит подготовку дидак.материалов;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оказывает помощь в оформлении портфолио педагогам при аттестации;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обеспечивает мониторинг качества образовательных услуг (создание бланков, таблиц, диаграмм и анкет, обработка результатов);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широкое использование интернет-ресурсов;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издательская деятельность;</a:t>
            </a:r>
          </a:p>
          <a:p>
            <a:pPr>
              <a:buFont typeface="Wingdings" pitchFamily="2" charset="2"/>
              <a:buChar char="ü"/>
            </a:pPr>
            <a:endParaRPr lang="tt-RU" dirty="0" smtClean="0"/>
          </a:p>
          <a:p>
            <a:pPr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t-RU" dirty="0" smtClean="0"/>
              <a:t>создание видеотеки;</a:t>
            </a:r>
          </a:p>
          <a:p>
            <a:pPr>
              <a:buFont typeface="Wingdings" pitchFamily="2" charset="2"/>
              <a:buChar char="ü"/>
            </a:pPr>
            <a:r>
              <a:rPr lang="tt-RU" dirty="0" smtClean="0"/>
              <a:t>компьютерное сопровождение мероприятий ДОУ.</a:t>
            </a:r>
            <a:endParaRPr lang="ru-RU" dirty="0"/>
          </a:p>
        </p:txBody>
      </p:sp>
      <p:pic>
        <p:nvPicPr>
          <p:cNvPr id="8194" name="Picture 2" descr="https://im0-tub-ru.yandex.net/i?id=8380b636435ee9fd313727822d84ba4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ИННОВАЦИОННОЕ ОБРАЗОВАТЕЛЬНОЕ УЧРЕЖДЕНИЕ - ЭТО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Удовлетворение изменяющихся образовательных потребностей населения.</a:t>
            </a:r>
          </a:p>
          <a:p>
            <a:r>
              <a:rPr lang="ru-RU" dirty="0" smtClean="0"/>
              <a:t>Поисковый характер деятельности педагогов.</a:t>
            </a:r>
          </a:p>
          <a:p>
            <a:r>
              <a:rPr lang="ru-RU" dirty="0" smtClean="0"/>
              <a:t>Периодическое внесение изменений в цели образовательного учреждения.</a:t>
            </a:r>
          </a:p>
          <a:p>
            <a:r>
              <a:rPr lang="ru-RU" dirty="0" smtClean="0"/>
              <a:t>Высокий уровень развития образовательного учреждения как системы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b="1" dirty="0" smtClean="0"/>
              <a:t>Эксперимент </a:t>
            </a:r>
            <a:r>
              <a:rPr lang="ru-RU" dirty="0" smtClean="0"/>
              <a:t>– это метод педагогического исследования, с помощью которого в условиях реальной образовательной практики проверяют и апробируются те или иные нововведения.</a:t>
            </a:r>
            <a:endParaRPr lang="ru-RU" dirty="0"/>
          </a:p>
        </p:txBody>
      </p:sp>
      <p:pic>
        <p:nvPicPr>
          <p:cNvPr id="44034" name="Picture 2" descr="https://im0-tub-ru.yandex.net/i?id=d5ce475e587f8b5d24744380a7455d7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2598449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УСЛОВИЯ ЭФФЕКТИВНОСТИ ИННОВАЦИИ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Системность в работе с педагогами по повышению их профессиональной компетентности.</a:t>
            </a:r>
          </a:p>
          <a:p>
            <a:r>
              <a:rPr lang="ru-RU" dirty="0" smtClean="0"/>
              <a:t>Объединение усилий всего педагогического коллектива по построению образовательного пространства.</a:t>
            </a:r>
          </a:p>
          <a:p>
            <a:r>
              <a:rPr lang="ru-RU" dirty="0" smtClean="0"/>
              <a:t>Наличие у педагогов личного плана развития.</a:t>
            </a:r>
          </a:p>
          <a:p>
            <a:r>
              <a:rPr lang="ru-RU" dirty="0" smtClean="0"/>
              <a:t>Постоянный анализ успехов и достижений в работе педагогов.</a:t>
            </a:r>
          </a:p>
          <a:p>
            <a:r>
              <a:rPr lang="ru-RU" dirty="0" smtClean="0"/>
              <a:t>Проведение открытых дискуссий по проблеме инновационной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ВАЖНО ОБРАТИТЬ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Вовлечение в инновационный процесс пока еще пассивных участников – родителей и воспитателей.</a:t>
            </a:r>
          </a:p>
          <a:p>
            <a:r>
              <a:rPr lang="ru-RU" dirty="0" smtClean="0"/>
              <a:t>Обеспечение оценки эффективности проводимой инновационной деятельности.</a:t>
            </a:r>
          </a:p>
          <a:p>
            <a:r>
              <a:rPr lang="ru-RU" dirty="0" smtClean="0"/>
              <a:t>Оптимизация механизмов контроля и своевременной коррекции инновационной деятельности ДОУ.</a:t>
            </a:r>
          </a:p>
          <a:p>
            <a:r>
              <a:rPr lang="ru-RU" dirty="0" smtClean="0"/>
              <a:t>Формирование механизмов публичной оценки и широкого распространения продуктов инновационной деятельности ДОУ.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Часть 2 ст. 20 Федерального закона "Об образовании в Российской Федерации" </a:t>
            </a:r>
            <a:r>
              <a:rPr lang="ru-RU" dirty="0" smtClean="0"/>
              <a:t>прописывает, что экспериментальная занятость направлена на разработку, апробацию и внедрение новых образовательных технологий, образовательных ресурсов и осуществляется в форме экспериментов. Порядок и условия проведения экспериментов определяются Правительством РФ.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Согласно </a:t>
            </a:r>
            <a:r>
              <a:rPr lang="ru-RU" b="1" dirty="0" smtClean="0"/>
              <a:t>ч. 3 ст. 20</a:t>
            </a:r>
            <a:r>
              <a:rPr lang="ru-RU" dirty="0" smtClean="0"/>
              <a:t>, подобная работа 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образования. Она осуществляется в форме реализации инновационных проектов и программ организациями, осуществляющими образовательную деятельность, и иными действующими в сфере образования организациями, а также их объединениями.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/>
              <a:t>Инновационная деятельность</a:t>
            </a:r>
            <a:r>
              <a:rPr lang="ru-RU" dirty="0" smtClean="0"/>
              <a:t>, в отличие от экспериментальной, регулируется как на уровне РФ, так и на уровне субъектов РФ. Организации, реализующие проекты и программы в сфере инноваций, могут быть признаны федеральными или региональными инновационными площадками. </a:t>
            </a:r>
          </a:p>
          <a:p>
            <a:pPr>
              <a:buNone/>
            </a:pPr>
            <a:r>
              <a:rPr lang="ru-RU" dirty="0" smtClean="0"/>
              <a:t>          Согласно </a:t>
            </a:r>
            <a:r>
              <a:rPr lang="ru-RU" b="1" dirty="0" smtClean="0"/>
              <a:t>ч. 4 ст. 20 </a:t>
            </a:r>
            <a:r>
              <a:rPr lang="ru-RU" dirty="0" smtClean="0"/>
              <a:t>порядок признания организации федеральной площадкой, перечень федеральных инновационных площадок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lino58.ru/images/2015_2016/innovac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52320" cy="5715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n-US" sz="8000" b="1" i="1" dirty="0" smtClean="0">
                <a:solidFill>
                  <a:srgbClr val="C00000"/>
                </a:solidFill>
              </a:rPr>
              <a:t>innovation</a:t>
            </a:r>
            <a:r>
              <a:rPr lang="en-US" dirty="0" smtClean="0"/>
              <a:t> </a:t>
            </a:r>
            <a:r>
              <a:rPr lang="ru-RU" dirty="0" smtClean="0"/>
              <a:t>(англ.яз.) -</a:t>
            </a:r>
          </a:p>
          <a:p>
            <a:r>
              <a:rPr lang="tt-RU" b="1" dirty="0" smtClean="0"/>
              <a:t>инновация, </a:t>
            </a:r>
          </a:p>
          <a:p>
            <a:r>
              <a:rPr lang="tt-RU" b="1" dirty="0" smtClean="0"/>
              <a:t>нововведение, </a:t>
            </a:r>
          </a:p>
          <a:p>
            <a:r>
              <a:rPr lang="tt-RU" b="1" dirty="0" smtClean="0"/>
              <a:t>новшество, </a:t>
            </a:r>
          </a:p>
          <a:p>
            <a:r>
              <a:rPr lang="tt-RU" b="1" dirty="0" smtClean="0"/>
              <a:t>новаторство</a:t>
            </a:r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38914" name="Picture 2" descr="https://im0-tub-ru.yandex.net/i?id=f41008a88494ba419aab499ce4970d8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336371" cy="250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1637</Words>
  <Application>Microsoft Office PowerPoint</Application>
  <PresentationFormat>Экран (4:3)</PresentationFormat>
  <Paragraphs>170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ИННОВАЦИОННАЯ И ЭКСПЕРИМЕНТАЛЬНАЯ  РАБОТА В ДОУ</vt:lpstr>
      <vt:lpstr>ЭКСПЕРИМЕНТАЛЬНАЯ И ИННОВАЦИОННАЯ ДЕЯТЕЛЬНОСТЬ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Типы инноваций   группируются по следующим основаниям: </vt:lpstr>
      <vt:lpstr>Слайд 16</vt:lpstr>
      <vt:lpstr>Слайд 17</vt:lpstr>
      <vt:lpstr>Слайд 18</vt:lpstr>
      <vt:lpstr>Основные ориентиры инновационной деятельности:</vt:lpstr>
      <vt:lpstr>Слайд 20</vt:lpstr>
      <vt:lpstr>ПРИЧИНЫ ВОЗНИКНОВЕНИЯ ИННОВАЦИИ</vt:lpstr>
      <vt:lpstr>Слайд 22</vt:lpstr>
      <vt:lpstr>Слайд 23</vt:lpstr>
      <vt:lpstr>Слайд 24</vt:lpstr>
      <vt:lpstr>Слайд 25</vt:lpstr>
      <vt:lpstr>ОСНОВНЫЕ ПРАВИЛА РАБОТЫ  С ПЕДАГОГОМ</vt:lpstr>
      <vt:lpstr>Слайд 27</vt:lpstr>
      <vt:lpstr>Слайд 28</vt:lpstr>
      <vt:lpstr>МОДЕЛЬ ПОВЫШЕНИЯ ПРОФМАСТЕРСТВА, ЛИЧНОСТНОГО РОСТА И РАСКРЫТИЯ ТВОРЧЕСКИХ ВОЗМОЖНОСТЕЙ</vt:lpstr>
      <vt:lpstr>Слайд 30</vt:lpstr>
      <vt:lpstr>В РАБОТЕ ИННОВАЦИОННЫХ ГРУПП КОНТРОЛИРУЮТСЯ:</vt:lpstr>
      <vt:lpstr>ИНСТРУМЕНТАРИЙ КОНТРОЛЯ</vt:lpstr>
      <vt:lpstr>РЕЗУЛЬТАТЫ</vt:lpstr>
      <vt:lpstr>ПРИМЕРНЫЙ АЛГОРИТМ ДЕЯТЕЛЬНОСТИ ИННОВАЦИОННЫХ ГРУПП</vt:lpstr>
      <vt:lpstr>Слайд 35</vt:lpstr>
      <vt:lpstr>Слайд 36</vt:lpstr>
      <vt:lpstr>Слайд 37</vt:lpstr>
      <vt:lpstr>Слайд 38</vt:lpstr>
      <vt:lpstr>ИННОВАЦИОННОЕ ОБРАЗОВАТЕЛЬНОЕ УЧРЕЖДЕНИЕ - ЭТО</vt:lpstr>
      <vt:lpstr>УСЛОВИЯ ЭФФЕКТИВНОСТИ ИННОВАЦИИ</vt:lpstr>
      <vt:lpstr>ВАЖНО ОБРАТИТЬ ВНИМАНИЕ!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MADOU174-1</dc:creator>
  <cp:lastModifiedBy>MADOU174-1</cp:lastModifiedBy>
  <cp:revision>83</cp:revision>
  <dcterms:created xsi:type="dcterms:W3CDTF">2017-03-18T04:46:57Z</dcterms:created>
  <dcterms:modified xsi:type="dcterms:W3CDTF">2017-03-20T09:28:14Z</dcterms:modified>
</cp:coreProperties>
</file>